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CADE-6288-4E60-9313-ACFF3A9B8363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83633-A533-42F8-A222-F2A6E4F2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0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07F06-3FB6-4C94-9072-887FD6D30E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9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cover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49" y="2069431"/>
            <a:ext cx="10494880" cy="2475233"/>
          </a:xfrm>
          <a:noFill/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649" y="4591940"/>
            <a:ext cx="10494880" cy="90980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ActiveNavigation_ononelines_cmyk_rev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1" y="337599"/>
            <a:ext cx="4574185" cy="3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7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50217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3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54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cover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ctiveNavigation_ononelines_cmyk_rev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1" y="337599"/>
            <a:ext cx="4574185" cy="399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648" y="2069431"/>
            <a:ext cx="10494000" cy="2475233"/>
          </a:xfrm>
          <a:noFill/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648" y="4591940"/>
            <a:ext cx="10494000" cy="909804"/>
          </a:xfrm>
          <a:noFill/>
        </p:spPr>
        <p:txBody>
          <a:bodyPr/>
          <a:lstStyle>
            <a:lvl1pPr marL="0" indent="0" algn="l">
              <a:buNone/>
              <a:defRPr sz="2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53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0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52413" y="1304925"/>
            <a:ext cx="11682412" cy="48387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175314"/>
              </p:ext>
            </p:extLst>
          </p:nvPr>
        </p:nvGraphicFramePr>
        <p:xfrm>
          <a:off x="252413" y="1335088"/>
          <a:ext cx="11682913" cy="4847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4909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latin typeface="+mj-lt"/>
                        </a:rPr>
                        <a:t>Heading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90000" marR="90000" marT="90000" marB="46800">
                    <a:lnT w="381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latin typeface="+mj-lt"/>
                        </a:rPr>
                        <a:t>Text</a:t>
                      </a:r>
                      <a:r>
                        <a:rPr lang="en-GB" sz="2000" b="0" baseline="0" dirty="0">
                          <a:latin typeface="+mj-lt"/>
                        </a:rPr>
                        <a:t> points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marL="90000" marR="90000" marT="90000" marB="46800">
                    <a:lnT w="381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9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+mj-lt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 dirty="0">
                        <a:latin typeface="+mj-lt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0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 baseline="0" dirty="0">
                        <a:latin typeface="+mj-lt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909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0" baseline="0" dirty="0">
                        <a:latin typeface="+mj-lt"/>
                      </a:endParaRPr>
                    </a:p>
                  </a:txBody>
                  <a:tcPr marL="90000" marR="90000" marT="90000" marB="46800">
                    <a:lnT w="12700" cap="flat" cmpd="sng" algn="ctr">
                      <a:solidFill>
                        <a:srgbClr val="0C25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3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5767137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000"/>
            <a:ext cx="5763126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4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9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32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5767137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000"/>
            <a:ext cx="5763126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6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50217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8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64" y="252000"/>
            <a:ext cx="9650216" cy="63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663" y="990000"/>
            <a:ext cx="4680000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600" y="990000"/>
            <a:ext cx="6872400" cy="518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5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1.xml"/><Relationship Id="rId10" Type="http://schemas.openxmlformats.org/officeDocument/2006/relationships/slide" Target="../slides/slide4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48000" cy="6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990000"/>
            <a:ext cx="11682663" cy="51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1367386" y="320188"/>
            <a:ext cx="497741" cy="497741"/>
            <a:chOff x="2789238" y="-1092867"/>
            <a:chExt cx="914400" cy="914400"/>
          </a:xfrm>
        </p:grpSpPr>
        <p:pic>
          <p:nvPicPr>
            <p:cNvPr id="9" name="Picture 2" descr="http://actbtn.buco3.com/1/houseparty.png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8" b="8214"/>
            <a:stretch/>
          </p:blipFill>
          <p:spPr bwMode="auto">
            <a:xfrm>
              <a:off x="2803525" y="-1076325"/>
              <a:ext cx="900113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hlinkClick r:id="rId9" action="ppaction://hlinksldjump"/>
            </p:cNvPr>
            <p:cNvSpPr/>
            <p:nvPr userDrawn="1"/>
          </p:nvSpPr>
          <p:spPr>
            <a:xfrm>
              <a:off x="2789238" y="-1092867"/>
              <a:ext cx="9144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ppt-strip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090"/>
            <a:ext cx="12192000" cy="509910"/>
          </a:xfrm>
          <a:prstGeom prst="rect">
            <a:avLst/>
          </a:prstGeom>
        </p:spPr>
      </p:pic>
      <p:pic>
        <p:nvPicPr>
          <p:cNvPr id="12" name="Picture 11" descr="ActiveNavigation_ononelines_cmyk_rev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6498581"/>
            <a:ext cx="2393719" cy="2089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72877" y="6135669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Discovery Center Release</a:t>
            </a:r>
            <a:r>
              <a:rPr lang="en-US" sz="1000" baseline="0" dirty="0"/>
              <a:t> 4.4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143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403594" y="47625"/>
            <a:ext cx="1140903" cy="984408"/>
            <a:chOff x="10100345" y="1488847"/>
            <a:chExt cx="1140903" cy="98440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10100345" y="1488847"/>
              <a:ext cx="1140903" cy="984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 userDrawn="1"/>
          </p:nvGrpSpPr>
          <p:grpSpPr>
            <a:xfrm>
              <a:off x="10100345" y="1688913"/>
              <a:ext cx="1136695" cy="740148"/>
              <a:chOff x="7510860" y="1640774"/>
              <a:chExt cx="1136695" cy="740148"/>
            </a:xfrm>
          </p:grpSpPr>
          <p:sp>
            <p:nvSpPr>
              <p:cNvPr id="8" name="TextBox 6"/>
              <p:cNvSpPr txBox="1"/>
              <p:nvPr userDrawn="1"/>
            </p:nvSpPr>
            <p:spPr>
              <a:xfrm>
                <a:off x="7510860" y="2103923"/>
                <a:ext cx="11366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dirty="0"/>
                  <a:t>AN Admin</a:t>
                </a:r>
                <a:endParaRPr lang="en-US" sz="1200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63207" y="1640774"/>
                <a:ext cx="432000" cy="520225"/>
              </a:xfrm>
              <a:prstGeom prst="rect">
                <a:avLst/>
              </a:prstGeom>
            </p:spPr>
          </p:pic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63" y="252000"/>
            <a:ext cx="9648000" cy="634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663" y="989815"/>
            <a:ext cx="11682663" cy="5187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367386" y="320188"/>
            <a:ext cx="497741" cy="497741"/>
            <a:chOff x="2789238" y="-1092867"/>
            <a:chExt cx="914400" cy="914400"/>
          </a:xfrm>
        </p:grpSpPr>
        <p:pic>
          <p:nvPicPr>
            <p:cNvPr id="19" name="Picture 2" descr="http://actbtn.buco3.com/1/houseparty.png"/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8" b="8214"/>
            <a:stretch/>
          </p:blipFill>
          <p:spPr bwMode="auto">
            <a:xfrm>
              <a:off x="2803525" y="-1076325"/>
              <a:ext cx="900113" cy="75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>
              <a:hlinkClick r:id="rId10" action="ppaction://hlinksldjump"/>
            </p:cNvPr>
            <p:cNvSpPr/>
            <p:nvPr userDrawn="1"/>
          </p:nvSpPr>
          <p:spPr>
            <a:xfrm>
              <a:off x="2789238" y="-1092867"/>
              <a:ext cx="914400" cy="914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ppt-stri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090"/>
            <a:ext cx="12192000" cy="509910"/>
          </a:xfrm>
          <a:prstGeom prst="rect">
            <a:avLst/>
          </a:prstGeom>
        </p:spPr>
      </p:pic>
      <p:pic>
        <p:nvPicPr>
          <p:cNvPr id="15" name="Picture 14" descr="ActiveNavigation_ononelines_cmyk_rev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6498581"/>
            <a:ext cx="2393719" cy="208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72877" y="6135669"/>
            <a:ext cx="1691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Discovery Center Release</a:t>
            </a:r>
            <a:r>
              <a:rPr lang="en-US" sz="1000" baseline="0" dirty="0"/>
              <a:t> 4.4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557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4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 Navigation Administrator Starter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Indexing for Content Discovery 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9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IN3 Index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Go to Indexes &gt; Indexing Overview</a:t>
            </a:r>
          </a:p>
          <a:p>
            <a:r>
              <a:rPr lang="en-GB"/>
              <a:t>Click Add &gt; Add Index</a:t>
            </a:r>
          </a:p>
          <a:p>
            <a:r>
              <a:rPr lang="en-GB"/>
              <a:t>Configure the index</a:t>
            </a:r>
          </a:p>
          <a:p>
            <a:pPr lvl="1"/>
            <a:r>
              <a:rPr lang="en-GB"/>
              <a:t>Enter a descriptive name</a:t>
            </a:r>
          </a:p>
          <a:p>
            <a:pPr lvl="1"/>
            <a:r>
              <a:rPr lang="en-GB"/>
              <a:t>Select Default Skim, Duplicates and Textual configuration</a:t>
            </a:r>
          </a:p>
          <a:p>
            <a:pPr lvl="1"/>
            <a:r>
              <a:rPr lang="en-GB"/>
              <a:t>Choose a Start Location from the Network Map</a:t>
            </a:r>
          </a:p>
          <a:p>
            <a:r>
              <a:rPr lang="en-GB"/>
              <a:t>No need to change Network Credentials</a:t>
            </a:r>
          </a:p>
          <a:p>
            <a:pPr lvl="1"/>
            <a:r>
              <a:rPr lang="en-GB"/>
              <a:t>These will have been pre-configured by your system administrator</a:t>
            </a:r>
          </a:p>
          <a:p>
            <a:r>
              <a:rPr lang="en-GB"/>
              <a:t>Click Save &amp; Schedule</a:t>
            </a:r>
          </a:p>
          <a:p>
            <a:pPr lvl="1"/>
            <a:r>
              <a:rPr lang="en-GB"/>
              <a:t>The scheduling dialog box will appear</a:t>
            </a:r>
          </a:p>
          <a:p>
            <a:r>
              <a:rPr lang="en-GB"/>
              <a:t>Click Save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  <p:sp>
        <p:nvSpPr>
          <p:cNvPr id="6" name="Rectangle 5"/>
          <p:cNvSpPr/>
          <p:nvPr/>
        </p:nvSpPr>
        <p:spPr>
          <a:xfrm>
            <a:off x="6159256" y="2575433"/>
            <a:ext cx="2190923" cy="238105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59256" y="3034603"/>
            <a:ext cx="2190923" cy="269614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97718" y="2588536"/>
            <a:ext cx="2233922" cy="2274866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IN3 Monitor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Go to Activity &gt; Current Activity</a:t>
            </a:r>
          </a:p>
          <a:p>
            <a:r>
              <a:rPr lang="en-GB" dirty="0"/>
              <a:t>Running Task will show the index being processed in stages</a:t>
            </a:r>
          </a:p>
          <a:p>
            <a:pPr lvl="1"/>
            <a:r>
              <a:rPr lang="en-GB" dirty="0"/>
              <a:t>Skimming</a:t>
            </a:r>
          </a:p>
          <a:p>
            <a:pPr lvl="1"/>
            <a:r>
              <a:rPr lang="en-GB" dirty="0" err="1"/>
              <a:t>Analyzing</a:t>
            </a:r>
            <a:endParaRPr lang="en-GB" dirty="0"/>
          </a:p>
          <a:p>
            <a:pPr lvl="1"/>
            <a:r>
              <a:rPr lang="en-GB" dirty="0"/>
              <a:t>Classifying</a:t>
            </a:r>
          </a:p>
          <a:p>
            <a:r>
              <a:rPr lang="en-GB" dirty="0"/>
              <a:t>On completion a Process Reporting Database task will be run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312259"/>
            <a:ext cx="6872288" cy="4543044"/>
          </a:xfrm>
        </p:spPr>
      </p:pic>
    </p:spTree>
    <p:extLst>
      <p:ext uri="{BB962C8B-B14F-4D97-AF65-F5344CB8AC3E}">
        <p14:creationId xmlns:p14="http://schemas.microsoft.com/office/powerpoint/2010/main" val="353258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common in a working project to define many indexes</a:t>
            </a:r>
          </a:p>
          <a:p>
            <a:r>
              <a:rPr lang="en-US" dirty="0"/>
              <a:t>Discovery Center provides a range of facilities to help the Active Navigation Administrator effectively manage and work with indexes in bulk</a:t>
            </a:r>
          </a:p>
        </p:txBody>
      </p:sp>
    </p:spTree>
    <p:extLst>
      <p:ext uri="{BB962C8B-B14F-4D97-AF65-F5344CB8AC3E}">
        <p14:creationId xmlns:p14="http://schemas.microsoft.com/office/powerpoint/2010/main" val="142113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IN4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Index configuration</a:t>
            </a:r>
          </a:p>
          <a:p>
            <a:pPr lvl="1"/>
            <a:r>
              <a:rPr lang="en-GB" dirty="0"/>
              <a:t>A re-usable set of options which, when applied to an index determine how that index will behave</a:t>
            </a:r>
          </a:p>
          <a:p>
            <a:r>
              <a:rPr lang="en-GB" dirty="0"/>
              <a:t>Index credentials</a:t>
            </a:r>
          </a:p>
          <a:p>
            <a:pPr lvl="1"/>
            <a:r>
              <a:rPr lang="en-GB" dirty="0"/>
              <a:t>The account used to provide the privileges necessary for an index to discover content</a:t>
            </a:r>
          </a:p>
          <a:p>
            <a:pPr lvl="1"/>
            <a:r>
              <a:rPr lang="en-GB" dirty="0"/>
              <a:t>Credentials are managed centrally by the System Administrator</a:t>
            </a:r>
          </a:p>
          <a:p>
            <a:r>
              <a:rPr lang="en-GB" dirty="0"/>
              <a:t>Index security</a:t>
            </a:r>
          </a:p>
          <a:p>
            <a:pPr lvl="1"/>
            <a:r>
              <a:rPr lang="en-GB" dirty="0"/>
              <a:t>The settings that determine who can see the file-level results of the index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0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IN4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Index configurations control the way indexes process content</a:t>
            </a:r>
          </a:p>
          <a:p>
            <a:pPr lvl="1"/>
            <a:r>
              <a:rPr lang="en-GB" dirty="0"/>
              <a:t>Changing a configuration changes the way all related indexes behave</a:t>
            </a:r>
          </a:p>
          <a:p>
            <a:pPr lvl="1"/>
            <a:r>
              <a:rPr lang="en-GB" dirty="0"/>
              <a:t>Using configurations ensures indexes run consistently</a:t>
            </a:r>
          </a:p>
          <a:p>
            <a:pPr lvl="1"/>
            <a:r>
              <a:rPr lang="en-GB" dirty="0"/>
              <a:t>Configurations support easy bulk index management</a:t>
            </a:r>
          </a:p>
          <a:p>
            <a:r>
              <a:rPr lang="en-GB" dirty="0"/>
              <a:t>The System Administrator controls how new locations and repositories are made available for indexing</a:t>
            </a:r>
          </a:p>
          <a:p>
            <a:pPr lvl="1"/>
            <a:r>
              <a:rPr lang="en-GB" dirty="0"/>
              <a:t>Add new locations to the Network Map</a:t>
            </a:r>
          </a:p>
          <a:p>
            <a:pPr lvl="1"/>
            <a:r>
              <a:rPr lang="en-GB" dirty="0"/>
              <a:t>Add credentials to the Network Map for indexing and actions</a:t>
            </a:r>
          </a:p>
          <a:p>
            <a:pPr lvl="1"/>
            <a:r>
              <a:rPr lang="en-GB" dirty="0"/>
              <a:t>The Index Multi-Add feature will only be available to users with System Administrator privileges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14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IN4 Index Configurations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Go to Indexes &gt; Index Configuration</a:t>
            </a:r>
          </a:p>
          <a:p>
            <a:r>
              <a:rPr lang="en-GB" dirty="0"/>
              <a:t>Click Add Index Configuration to create a new unique configuration</a:t>
            </a:r>
          </a:p>
          <a:p>
            <a:r>
              <a:rPr lang="en-GB" dirty="0"/>
              <a:t>Edit a configuration to change how dependent indexes process files</a:t>
            </a:r>
          </a:p>
          <a:p>
            <a:r>
              <a:rPr lang="en-GB" dirty="0"/>
              <a:t>Create a new </a:t>
            </a:r>
            <a:r>
              <a:rPr lang="en-GB" dirty="0" err="1"/>
              <a:t>inde</a:t>
            </a:r>
            <a:r>
              <a:rPr lang="en-US" dirty="0"/>
              <a:t>x using</a:t>
            </a:r>
            <a:r>
              <a:rPr lang="en-GB" dirty="0"/>
              <a:t> an existing configuration</a:t>
            </a:r>
          </a:p>
          <a:p>
            <a:r>
              <a:rPr lang="en-GB" dirty="0"/>
              <a:t>Show an overview of indexes with that configuration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  <p:sp>
        <p:nvSpPr>
          <p:cNvPr id="7" name="Rectangle 6"/>
          <p:cNvSpPr/>
          <p:nvPr/>
        </p:nvSpPr>
        <p:spPr>
          <a:xfrm>
            <a:off x="11063235" y="2471895"/>
            <a:ext cx="613123" cy="1066599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47413" y="3880595"/>
            <a:ext cx="4824264" cy="1128115"/>
            <a:chOff x="4663747" y="3583781"/>
            <a:chExt cx="4824264" cy="1128115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5061527" y="3583781"/>
              <a:ext cx="3980873" cy="1128115"/>
            </a:xfrm>
            <a:prstGeom prst="wedgeRoundRectCallout">
              <a:avLst>
                <a:gd name="adj1" fmla="val 80993"/>
                <a:gd name="adj2" fmla="val -7941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2077" y="4214796"/>
              <a:ext cx="1579066" cy="4367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63747" y="4127121"/>
              <a:ext cx="1677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/>
                <a:t>Edit index configuration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10429" y="3606901"/>
              <a:ext cx="11614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Create new index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10131" y="4127120"/>
              <a:ext cx="1677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Show related indexes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66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IN4 Create Multiple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 to Indexes &gt; Indexing Overview</a:t>
            </a:r>
          </a:p>
          <a:p>
            <a:r>
              <a:rPr lang="en-US" dirty="0"/>
              <a:t>Click Add &gt; Add Multiple</a:t>
            </a:r>
          </a:p>
          <a:p>
            <a:pPr lvl="1"/>
            <a:r>
              <a:rPr lang="en-US" dirty="0"/>
              <a:t>Enter a meaningful Name Prefix to be used for all indexes</a:t>
            </a:r>
          </a:p>
          <a:p>
            <a:pPr lvl="1"/>
            <a:r>
              <a:rPr lang="en-US" dirty="0"/>
              <a:t>Select an Index Configuration</a:t>
            </a:r>
          </a:p>
          <a:p>
            <a:pPr lvl="1"/>
            <a:r>
              <a:rPr lang="en-US" dirty="0"/>
              <a:t>Choose a Location Type</a:t>
            </a:r>
          </a:p>
          <a:p>
            <a:pPr lvl="1"/>
            <a:r>
              <a:rPr lang="en-US" dirty="0"/>
              <a:t>Paste or type a list of UNC/URL paths for the start locations to be used</a:t>
            </a:r>
          </a:p>
          <a:p>
            <a:pPr lvl="1"/>
            <a:r>
              <a:rPr lang="en-US" dirty="0"/>
              <a:t>Choose credentials to apply for pasted locations</a:t>
            </a:r>
          </a:p>
          <a:p>
            <a:pPr lvl="1"/>
            <a:r>
              <a:rPr lang="en-US" dirty="0"/>
              <a:t>Click Save &amp; Close</a:t>
            </a:r>
          </a:p>
          <a:p>
            <a:r>
              <a:rPr lang="en-US" dirty="0"/>
              <a:t>To add multiple indexes you must be in both the Active Navigation Administrator and System Administrator roles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  <p:sp>
        <p:nvSpPr>
          <p:cNvPr id="8" name="Rectangle 7"/>
          <p:cNvSpPr/>
          <p:nvPr/>
        </p:nvSpPr>
        <p:spPr>
          <a:xfrm>
            <a:off x="8492088" y="2746797"/>
            <a:ext cx="2209407" cy="339544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42999" y="2746797"/>
            <a:ext cx="2308073" cy="237563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2999" y="3127799"/>
            <a:ext cx="2308073" cy="347588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2088" y="3094103"/>
            <a:ext cx="2209407" cy="793102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42999" y="3499425"/>
            <a:ext cx="2308073" cy="347588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2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IN4 Filter Index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Filter a long list of indexes to find the ones you need</a:t>
            </a:r>
          </a:p>
          <a:p>
            <a:r>
              <a:rPr lang="en-US" dirty="0"/>
              <a:t>Go to Indexes &gt; Indexing Overview</a:t>
            </a:r>
          </a:p>
          <a:p>
            <a:r>
              <a:rPr lang="en-US" dirty="0"/>
              <a:t>Type text into a filter box at the top of the index list, and press Enter</a:t>
            </a:r>
          </a:p>
          <a:p>
            <a:pPr lvl="1"/>
            <a:r>
              <a:rPr lang="en-US" dirty="0"/>
              <a:t>Use parts of index names</a:t>
            </a:r>
          </a:p>
          <a:p>
            <a:pPr lvl="1"/>
            <a:r>
              <a:rPr lang="en-US" dirty="0"/>
              <a:t>Pick out specific index configurations</a:t>
            </a:r>
          </a:p>
          <a:p>
            <a:pPr lvl="1"/>
            <a:r>
              <a:rPr lang="en-US" dirty="0"/>
              <a:t>Select start locations with common terms</a:t>
            </a:r>
          </a:p>
          <a:p>
            <a:r>
              <a:rPr lang="en-US" dirty="0"/>
              <a:t>To clear a filter, click on the filter box, clear the term and then press Enter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  <p:sp>
        <p:nvSpPr>
          <p:cNvPr id="6" name="Rectangle 5"/>
          <p:cNvSpPr/>
          <p:nvPr/>
        </p:nvSpPr>
        <p:spPr>
          <a:xfrm>
            <a:off x="5393094" y="2259979"/>
            <a:ext cx="2736021" cy="302351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1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IN4 Edit Multiple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Type in the filter boxes to focus on specific types of indexes</a:t>
            </a:r>
            <a:endParaRPr lang="en-US" dirty="0"/>
          </a:p>
          <a:p>
            <a:r>
              <a:rPr lang="en-GB" dirty="0"/>
              <a:t>Use the checkboxes to select one or more indexes</a:t>
            </a:r>
          </a:p>
          <a:p>
            <a:r>
              <a:rPr lang="en-GB" dirty="0"/>
              <a:t>Click Update Selected menu to access options to change all selected indexes</a:t>
            </a:r>
          </a:p>
          <a:p>
            <a:r>
              <a:rPr lang="en-GB" dirty="0"/>
              <a:t>Click Edit Configuration icon to change the related Index Configuration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  <p:sp>
        <p:nvSpPr>
          <p:cNvPr id="9" name="Rectangle 8"/>
          <p:cNvSpPr/>
          <p:nvPr/>
        </p:nvSpPr>
        <p:spPr>
          <a:xfrm>
            <a:off x="5280147" y="2231224"/>
            <a:ext cx="1160846" cy="1532821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6973" y="2510233"/>
            <a:ext cx="219115" cy="1253812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6739" y="2231223"/>
            <a:ext cx="952329" cy="321057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581696" y="4502167"/>
            <a:ext cx="2159831" cy="584775"/>
            <a:chOff x="4581696" y="4502167"/>
            <a:chExt cx="2159831" cy="584775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972833" y="4502167"/>
              <a:ext cx="1768694" cy="557435"/>
            </a:xfrm>
            <a:prstGeom prst="wedgeRoundRectCallout">
              <a:avLst>
                <a:gd name="adj1" fmla="val 315915"/>
                <a:gd name="adj2" fmla="val -1820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8446" y="4573590"/>
              <a:ext cx="481891" cy="44482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81696" y="4502167"/>
              <a:ext cx="1677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/>
                <a:t>Edit index configuration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41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IN4 Simple Index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Indexes will fail if</a:t>
            </a:r>
          </a:p>
          <a:p>
            <a:pPr lvl="1"/>
            <a:r>
              <a:rPr lang="en-US" dirty="0"/>
              <a:t>The target repository is not available</a:t>
            </a:r>
          </a:p>
          <a:p>
            <a:pPr lvl="1"/>
            <a:r>
              <a:rPr lang="en-US" dirty="0"/>
              <a:t>An incorrect UNC/URL path is provided</a:t>
            </a:r>
          </a:p>
          <a:p>
            <a:pPr lvl="1"/>
            <a:r>
              <a:rPr lang="en-US" dirty="0"/>
              <a:t>The index or scheduler does not have permissions to read all of the content</a:t>
            </a:r>
          </a:p>
          <a:p>
            <a:r>
              <a:rPr lang="en-US" dirty="0"/>
              <a:t>Index Status and Retrieval Status will report an indexing error</a:t>
            </a:r>
          </a:p>
          <a:p>
            <a:r>
              <a:rPr lang="en-US" dirty="0"/>
              <a:t>Click on the Exceptions link to view a list of failures</a:t>
            </a:r>
          </a:p>
          <a:p>
            <a:r>
              <a:rPr lang="en-US" dirty="0"/>
              <a:t>Full log files are available to Active Navigation Administrator and System Administrator roles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315655"/>
            <a:ext cx="6872288" cy="4536253"/>
          </a:xfrm>
        </p:spPr>
      </p:pic>
      <p:sp>
        <p:nvSpPr>
          <p:cNvPr id="6" name="Rectangle 5"/>
          <p:cNvSpPr/>
          <p:nvPr/>
        </p:nvSpPr>
        <p:spPr>
          <a:xfrm>
            <a:off x="9902880" y="3909769"/>
            <a:ext cx="516467" cy="397933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0079" y="2562330"/>
            <a:ext cx="3816048" cy="218649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70079" y="2915788"/>
            <a:ext cx="3816048" cy="218649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Process and Role Overview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Active Navigation Administrator undertakes and manages:</a:t>
            </a:r>
          </a:p>
          <a:p>
            <a:pPr lvl="1"/>
            <a:r>
              <a:rPr lang="en-GB" dirty="0"/>
              <a:t>Rules for metadata extraction and storage</a:t>
            </a:r>
          </a:p>
          <a:p>
            <a:pPr lvl="1"/>
            <a:r>
              <a:rPr lang="en-GB" dirty="0"/>
              <a:t>Index configuration and index definition</a:t>
            </a:r>
          </a:p>
          <a:p>
            <a:pPr lvl="1"/>
            <a:r>
              <a:rPr lang="en-GB" dirty="0"/>
              <a:t>Task queuing and progress monitoring for indexing and actions</a:t>
            </a:r>
          </a:p>
          <a:p>
            <a:r>
              <a:rPr lang="en-GB" dirty="0"/>
              <a:t>Calculated fields and extraction rules are defined to capture metadata</a:t>
            </a:r>
          </a:p>
          <a:p>
            <a:r>
              <a:rPr lang="en-GB" dirty="0"/>
              <a:t>Index configurations determine which indexes capture what metadata</a:t>
            </a:r>
          </a:p>
          <a:p>
            <a:r>
              <a:rPr lang="en-GB" dirty="0"/>
              <a:t>The AN Administrator defines and manages indexes to collect metadata required for reporting</a:t>
            </a:r>
          </a:p>
          <a:p>
            <a:r>
              <a:rPr lang="en-GB" dirty="0"/>
              <a:t>The activity queue is used to prioritize manage task progress</a:t>
            </a:r>
          </a:p>
          <a:p>
            <a:r>
              <a:rPr lang="en-GB" dirty="0"/>
              <a:t>Manually updated metadata values are imported when required</a:t>
            </a:r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444297" y="1163583"/>
            <a:ext cx="3938728" cy="4721180"/>
            <a:chOff x="7239578" y="1309467"/>
            <a:chExt cx="3938728" cy="4721180"/>
          </a:xfrm>
        </p:grpSpPr>
        <p:sp>
          <p:nvSpPr>
            <p:cNvPr id="37" name="Flowchart: Process 36"/>
            <p:cNvSpPr/>
            <p:nvPr/>
          </p:nvSpPr>
          <p:spPr>
            <a:xfrm>
              <a:off x="7239578" y="1309467"/>
              <a:ext cx="1673442" cy="72000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System Configuration</a:t>
              </a: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7239578" y="2303839"/>
              <a:ext cx="1673442" cy="72000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Indexing: Skim</a:t>
              </a:r>
            </a:p>
          </p:txBody>
        </p:sp>
        <p:sp>
          <p:nvSpPr>
            <p:cNvPr id="39" name="Flowchart: Process 38"/>
            <p:cNvSpPr/>
            <p:nvPr/>
          </p:nvSpPr>
          <p:spPr>
            <a:xfrm>
              <a:off x="7239578" y="3298211"/>
              <a:ext cx="1673442" cy="72000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Indexing: Duplication</a:t>
              </a:r>
            </a:p>
          </p:txBody>
        </p:sp>
        <p:sp>
          <p:nvSpPr>
            <p:cNvPr id="40" name="Flowchart: Process 39"/>
            <p:cNvSpPr/>
            <p:nvPr/>
          </p:nvSpPr>
          <p:spPr>
            <a:xfrm>
              <a:off x="7239578" y="4307053"/>
              <a:ext cx="1673442" cy="72000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Indexing: Analysis</a:t>
              </a:r>
            </a:p>
          </p:txBody>
        </p:sp>
        <p:sp>
          <p:nvSpPr>
            <p:cNvPr id="41" name="Flowchart: Process 40"/>
            <p:cNvSpPr/>
            <p:nvPr/>
          </p:nvSpPr>
          <p:spPr>
            <a:xfrm>
              <a:off x="9504864" y="2303839"/>
              <a:ext cx="1673442" cy="720000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Report Review and Action</a:t>
              </a:r>
            </a:p>
          </p:txBody>
        </p:sp>
        <p:sp>
          <p:nvSpPr>
            <p:cNvPr id="42" name="Flowchart: Process 41"/>
            <p:cNvSpPr/>
            <p:nvPr/>
          </p:nvSpPr>
          <p:spPr>
            <a:xfrm>
              <a:off x="9504864" y="3303459"/>
              <a:ext cx="1673442" cy="720000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Report Review and Action</a:t>
              </a:r>
            </a:p>
          </p:txBody>
        </p:sp>
        <p:sp>
          <p:nvSpPr>
            <p:cNvPr id="43" name="Flowchart: Process 42"/>
            <p:cNvSpPr/>
            <p:nvPr/>
          </p:nvSpPr>
          <p:spPr>
            <a:xfrm>
              <a:off x="9504864" y="4307053"/>
              <a:ext cx="1673442" cy="720000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Report Review and Action</a:t>
              </a:r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7239578" y="5310647"/>
              <a:ext cx="1673442" cy="72000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File Metadata Import</a:t>
              </a:r>
            </a:p>
          </p:txBody>
        </p:sp>
        <p:sp>
          <p:nvSpPr>
            <p:cNvPr id="45" name="Flowchart: Process 44"/>
            <p:cNvSpPr/>
            <p:nvPr/>
          </p:nvSpPr>
          <p:spPr>
            <a:xfrm>
              <a:off x="9504864" y="5310647"/>
              <a:ext cx="1673442" cy="72000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File Metadata Review and Update</a:t>
              </a:r>
            </a:p>
          </p:txBody>
        </p:sp>
        <p:cxnSp>
          <p:nvCxnSpPr>
            <p:cNvPr id="46" name="Straight Arrow Connector 45"/>
            <p:cNvCxnSpPr>
              <a:stCxn id="37" idx="2"/>
              <a:endCxn id="38" idx="0"/>
            </p:cNvCxnSpPr>
            <p:nvPr/>
          </p:nvCxnSpPr>
          <p:spPr>
            <a:xfrm>
              <a:off x="8076299" y="2029467"/>
              <a:ext cx="0" cy="27437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3"/>
              <a:endCxn id="41" idx="1"/>
            </p:cNvCxnSpPr>
            <p:nvPr/>
          </p:nvCxnSpPr>
          <p:spPr>
            <a:xfrm>
              <a:off x="8913020" y="2663839"/>
              <a:ext cx="591844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8" idx="2"/>
              <a:endCxn id="39" idx="0"/>
            </p:cNvCxnSpPr>
            <p:nvPr/>
          </p:nvCxnSpPr>
          <p:spPr>
            <a:xfrm>
              <a:off x="8076299" y="3023839"/>
              <a:ext cx="0" cy="27437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9" idx="3"/>
              <a:endCxn id="42" idx="1"/>
            </p:cNvCxnSpPr>
            <p:nvPr/>
          </p:nvCxnSpPr>
          <p:spPr>
            <a:xfrm>
              <a:off x="8913020" y="3658211"/>
              <a:ext cx="591844" cy="524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9" idx="2"/>
              <a:endCxn id="40" idx="0"/>
            </p:cNvCxnSpPr>
            <p:nvPr/>
          </p:nvCxnSpPr>
          <p:spPr>
            <a:xfrm>
              <a:off x="8076299" y="4018211"/>
              <a:ext cx="0" cy="28884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0" idx="3"/>
              <a:endCxn id="43" idx="1"/>
            </p:cNvCxnSpPr>
            <p:nvPr/>
          </p:nvCxnSpPr>
          <p:spPr>
            <a:xfrm>
              <a:off x="8913020" y="4667053"/>
              <a:ext cx="591844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3" idx="2"/>
              <a:endCxn id="45" idx="0"/>
            </p:cNvCxnSpPr>
            <p:nvPr/>
          </p:nvCxnSpPr>
          <p:spPr>
            <a:xfrm>
              <a:off x="10341585" y="5027053"/>
              <a:ext cx="0" cy="283594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5" idx="1"/>
              <a:endCxn id="44" idx="3"/>
            </p:cNvCxnSpPr>
            <p:nvPr/>
          </p:nvCxnSpPr>
          <p:spPr>
            <a:xfrm flipH="1">
              <a:off x="8913020" y="5670647"/>
              <a:ext cx="591844" cy="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0675459" y="2517955"/>
            <a:ext cx="1080000" cy="3366808"/>
            <a:chOff x="10675459" y="2517955"/>
            <a:chExt cx="1080000" cy="3366808"/>
          </a:xfrm>
        </p:grpSpPr>
        <p:grpSp>
          <p:nvGrpSpPr>
            <p:cNvPr id="55" name="Group 54"/>
            <p:cNvGrpSpPr/>
            <p:nvPr/>
          </p:nvGrpSpPr>
          <p:grpSpPr>
            <a:xfrm>
              <a:off x="10675459" y="2909153"/>
              <a:ext cx="1080000" cy="2975610"/>
              <a:chOff x="10419105" y="2001473"/>
              <a:chExt cx="1080000" cy="2975610"/>
            </a:xfrm>
          </p:grpSpPr>
          <p:sp>
            <p:nvSpPr>
              <p:cNvPr id="57" name="Flowchart: Process 56"/>
              <p:cNvSpPr/>
              <p:nvPr/>
            </p:nvSpPr>
            <p:spPr>
              <a:xfrm>
                <a:off x="10419105" y="2001473"/>
                <a:ext cx="1080000" cy="612648"/>
              </a:xfrm>
              <a:prstGeom prst="flowChartProcess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System Admin</a:t>
                </a:r>
              </a:p>
            </p:txBody>
          </p:sp>
          <p:sp>
            <p:nvSpPr>
              <p:cNvPr id="58" name="Flowchart: Process 57"/>
              <p:cNvSpPr/>
              <p:nvPr/>
            </p:nvSpPr>
            <p:spPr>
              <a:xfrm>
                <a:off x="10419105" y="2789127"/>
                <a:ext cx="1080000" cy="612648"/>
              </a:xfrm>
              <a:prstGeom prst="flowChartProcess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Active Navigation Admin</a:t>
                </a:r>
              </a:p>
            </p:txBody>
          </p:sp>
          <p:sp>
            <p:nvSpPr>
              <p:cNvPr id="59" name="Flowchart: Process 58"/>
              <p:cNvSpPr/>
              <p:nvPr/>
            </p:nvSpPr>
            <p:spPr>
              <a:xfrm>
                <a:off x="10419105" y="3576781"/>
                <a:ext cx="1080000" cy="612648"/>
              </a:xfrm>
              <a:prstGeom prst="flowChartProcess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Information Manager</a:t>
                </a:r>
              </a:p>
            </p:txBody>
          </p:sp>
          <p:sp>
            <p:nvSpPr>
              <p:cNvPr id="60" name="Flowchart: Process 59"/>
              <p:cNvSpPr/>
              <p:nvPr/>
            </p:nvSpPr>
            <p:spPr>
              <a:xfrm>
                <a:off x="10419105" y="4364435"/>
                <a:ext cx="1080000" cy="612648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Reviewer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0873025" y="2517955"/>
              <a:ext cx="684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Roles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24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Discovering Files (Skim)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index skim process discovers files and containers/folders</a:t>
            </a:r>
          </a:p>
          <a:p>
            <a:r>
              <a:rPr lang="en-US" dirty="0"/>
              <a:t>Skim processes files rapidly and so is effective for large volumes of content</a:t>
            </a:r>
          </a:p>
          <a:p>
            <a:r>
              <a:rPr lang="en-US" dirty="0"/>
              <a:t>Skim builds a comprehensive inventory and can be effective for</a:t>
            </a:r>
          </a:p>
          <a:p>
            <a:pPr lvl="1"/>
            <a:r>
              <a:rPr lang="en-US" dirty="0"/>
              <a:t>Content clean up</a:t>
            </a:r>
          </a:p>
          <a:p>
            <a:pPr lvl="1"/>
            <a:r>
              <a:rPr lang="en-US" dirty="0"/>
              <a:t>Storage optimization and re-structuring</a:t>
            </a:r>
          </a:p>
          <a:p>
            <a:pPr lvl="1"/>
            <a:r>
              <a:rPr lang="en-US" dirty="0"/>
              <a:t>Capture of metadata stored in file and folder names</a:t>
            </a:r>
          </a:p>
        </p:txBody>
      </p:sp>
    </p:spTree>
    <p:extLst>
      <p:ext uri="{BB962C8B-B14F-4D97-AF65-F5344CB8AC3E}">
        <p14:creationId xmlns:p14="http://schemas.microsoft.com/office/powerpoint/2010/main" val="164590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IN1 Index (Skim)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Go to Indexes &gt; Indexing Overview</a:t>
            </a:r>
          </a:p>
          <a:p>
            <a:r>
              <a:rPr lang="en-GB"/>
              <a:t>Click Add &gt; Add Index</a:t>
            </a:r>
          </a:p>
          <a:p>
            <a:r>
              <a:rPr lang="en-GB"/>
              <a:t>Configure the index</a:t>
            </a:r>
          </a:p>
          <a:p>
            <a:pPr lvl="1"/>
            <a:r>
              <a:rPr lang="en-GB"/>
              <a:t>Enter a descriptive name</a:t>
            </a:r>
          </a:p>
          <a:p>
            <a:pPr lvl="1"/>
            <a:r>
              <a:rPr lang="en-GB"/>
              <a:t>Select Default Skim configuration</a:t>
            </a:r>
          </a:p>
          <a:p>
            <a:pPr lvl="1"/>
            <a:r>
              <a:rPr lang="en-GB"/>
              <a:t>Choose a Start Location from the Network Map</a:t>
            </a:r>
          </a:p>
          <a:p>
            <a:r>
              <a:rPr lang="en-GB"/>
              <a:t>No need to change Network Credentials</a:t>
            </a:r>
          </a:p>
          <a:p>
            <a:pPr lvl="1"/>
            <a:r>
              <a:rPr lang="en-GB"/>
              <a:t>These will have been pre-configured by your system administrator</a:t>
            </a:r>
          </a:p>
          <a:p>
            <a:r>
              <a:rPr lang="en-GB"/>
              <a:t>Click Save &amp; Schedule</a:t>
            </a:r>
          </a:p>
          <a:p>
            <a:pPr lvl="1"/>
            <a:r>
              <a:rPr lang="en-GB"/>
              <a:t>The scheduling dialog box will appear</a:t>
            </a:r>
          </a:p>
          <a:p>
            <a:r>
              <a:rPr lang="en-GB"/>
              <a:t>Click Save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  <p:sp>
        <p:nvSpPr>
          <p:cNvPr id="6" name="Rectangle 5"/>
          <p:cNvSpPr/>
          <p:nvPr/>
        </p:nvSpPr>
        <p:spPr>
          <a:xfrm>
            <a:off x="6119086" y="2574525"/>
            <a:ext cx="2231093" cy="259110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19085" y="2959727"/>
            <a:ext cx="2231093" cy="336132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78465" y="2574525"/>
            <a:ext cx="2303416" cy="2308974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0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IN1 Monitor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Go to Activity &gt; Current Activity</a:t>
            </a:r>
          </a:p>
          <a:p>
            <a:r>
              <a:rPr lang="en-GB" dirty="0"/>
              <a:t>Running Task will show the index being processed in stages</a:t>
            </a:r>
          </a:p>
          <a:p>
            <a:pPr lvl="1"/>
            <a:r>
              <a:rPr lang="en-GB" dirty="0"/>
              <a:t>Skimming</a:t>
            </a:r>
          </a:p>
          <a:p>
            <a:pPr lvl="1"/>
            <a:r>
              <a:rPr lang="en-GB" dirty="0"/>
              <a:t>Classifying</a:t>
            </a:r>
          </a:p>
          <a:p>
            <a:r>
              <a:rPr lang="en-GB" dirty="0"/>
              <a:t>On completion a Process Reporting Database task will be run</a:t>
            </a:r>
          </a:p>
          <a:p>
            <a:r>
              <a:rPr lang="en-GB" dirty="0"/>
              <a:t>Once all tasks are complete, reports will be available to view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312259"/>
            <a:ext cx="6872288" cy="4543044"/>
          </a:xfrm>
        </p:spPr>
      </p:pic>
    </p:spTree>
    <p:extLst>
      <p:ext uri="{BB962C8B-B14F-4D97-AF65-F5344CB8AC3E}">
        <p14:creationId xmlns:p14="http://schemas.microsoft.com/office/powerpoint/2010/main" val="102651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Duplicate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Indexes analyze the contents of files to determine the presence of duplicate files</a:t>
            </a:r>
          </a:p>
          <a:p>
            <a:r>
              <a:rPr lang="en-US" dirty="0"/>
              <a:t>Duplicate analysis takes significantly longer than the equivalent skim process for the same volume of content</a:t>
            </a:r>
          </a:p>
        </p:txBody>
      </p:sp>
    </p:spTree>
    <p:extLst>
      <p:ext uri="{BB962C8B-B14F-4D97-AF65-F5344CB8AC3E}">
        <p14:creationId xmlns:p14="http://schemas.microsoft.com/office/powerpoint/2010/main" val="245201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IN2 Confirm/Set Duplicate Analysis Filters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Go to Indexes &gt; Index Configuration</a:t>
            </a:r>
          </a:p>
          <a:p>
            <a:r>
              <a:rPr lang="en-GB" dirty="0"/>
              <a:t>Locate and edit the Default Skim and Duplicate configuration</a:t>
            </a:r>
          </a:p>
          <a:p>
            <a:pPr lvl="1"/>
            <a:r>
              <a:rPr lang="en-GB" dirty="0"/>
              <a:t>In the Add/Edit Index Configuration dialog click Analysis Options</a:t>
            </a:r>
          </a:p>
          <a:p>
            <a:pPr lvl="1"/>
            <a:r>
              <a:rPr lang="en-GB" dirty="0"/>
              <a:t>Ensure Ignore conditional filter for duplication is checked</a:t>
            </a:r>
          </a:p>
          <a:p>
            <a:r>
              <a:rPr lang="en-GB" dirty="0"/>
              <a:t>Click Save &amp; Close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60950" y="996105"/>
            <a:ext cx="6872288" cy="51753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27690" y="2679800"/>
            <a:ext cx="2774183" cy="254319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06368" y="3115334"/>
            <a:ext cx="1666462" cy="246903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9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IN2 Index Duplicate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Go to Indexes &gt; Indexing Overview</a:t>
            </a:r>
          </a:p>
          <a:p>
            <a:r>
              <a:rPr lang="en-GB"/>
              <a:t>Click Add &gt; Add Index</a:t>
            </a:r>
          </a:p>
          <a:p>
            <a:r>
              <a:rPr lang="en-GB"/>
              <a:t>Configure the index</a:t>
            </a:r>
          </a:p>
          <a:p>
            <a:pPr lvl="1"/>
            <a:r>
              <a:rPr lang="en-GB"/>
              <a:t>Enter a descriptive name</a:t>
            </a:r>
          </a:p>
          <a:p>
            <a:pPr lvl="1"/>
            <a:r>
              <a:rPr lang="en-GB"/>
              <a:t>Select Default Skim &amp; Duplicates configuration</a:t>
            </a:r>
          </a:p>
          <a:p>
            <a:pPr lvl="1"/>
            <a:r>
              <a:rPr lang="en-GB"/>
              <a:t>Choose a Start Location from the Network Map</a:t>
            </a:r>
          </a:p>
          <a:p>
            <a:r>
              <a:rPr lang="en-GB"/>
              <a:t>No need to change Network Credentials</a:t>
            </a:r>
          </a:p>
          <a:p>
            <a:pPr lvl="1"/>
            <a:r>
              <a:rPr lang="en-GB"/>
              <a:t>These will have been pre-configured by your system administrator</a:t>
            </a:r>
          </a:p>
          <a:p>
            <a:r>
              <a:rPr lang="en-GB"/>
              <a:t>Click Save &amp; Schedule</a:t>
            </a:r>
          </a:p>
          <a:p>
            <a:pPr lvl="1"/>
            <a:r>
              <a:rPr lang="en-GB"/>
              <a:t>The scheduling dialog box will appear</a:t>
            </a:r>
          </a:p>
          <a:p>
            <a:r>
              <a:rPr lang="en-GB"/>
              <a:t>Click Save</a:t>
            </a:r>
            <a:endParaRPr lang="en-US"/>
          </a:p>
          <a:p>
            <a:pPr lvl="1"/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0950" y="1257226"/>
            <a:ext cx="6872288" cy="4653111"/>
          </a:xfrm>
        </p:spPr>
      </p:pic>
      <p:sp>
        <p:nvSpPr>
          <p:cNvPr id="6" name="Rectangle 5"/>
          <p:cNvSpPr/>
          <p:nvPr/>
        </p:nvSpPr>
        <p:spPr>
          <a:xfrm>
            <a:off x="6145201" y="2579005"/>
            <a:ext cx="2215027" cy="244582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5200" y="2949679"/>
            <a:ext cx="2215027" cy="326084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02587" y="2583493"/>
            <a:ext cx="2219003" cy="2259812"/>
          </a:xfrm>
          <a:prstGeom prst="rect">
            <a:avLst/>
          </a:prstGeom>
          <a:noFill/>
          <a:ln w="28575">
            <a:solidFill>
              <a:srgbClr val="BD0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Text Contents of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 analysis extracts the text contents of files that have been previously discovered</a:t>
            </a:r>
          </a:p>
          <a:p>
            <a:r>
              <a:rPr lang="en-US" dirty="0"/>
              <a:t>Calculated fields are assigned to index configurations to define what metadata is captured during analysis</a:t>
            </a:r>
          </a:p>
          <a:p>
            <a:r>
              <a:rPr lang="en-US" dirty="0"/>
              <a:t>Textual analysis takes significantly longer than the equivalent skim process for the same volume of content</a:t>
            </a:r>
          </a:p>
        </p:txBody>
      </p:sp>
    </p:spTree>
    <p:extLst>
      <p:ext uri="{BB962C8B-B14F-4D97-AF65-F5344CB8AC3E}">
        <p14:creationId xmlns:p14="http://schemas.microsoft.com/office/powerpoint/2010/main" val="519028342"/>
      </p:ext>
    </p:extLst>
  </p:cSld>
  <p:clrMapOvr>
    <a:masterClrMapping/>
  </p:clrMapOvr>
</p:sld>
</file>

<file path=ppt/theme/theme1.xml><?xml version="1.0" encoding="utf-8"?>
<a:theme xmlns:a="http://schemas.openxmlformats.org/drawingml/2006/main" name="Active Navigation 2015-16 Office Theme">
  <a:themeElements>
    <a:clrScheme name="Active Navigation 2015-16">
      <a:dk1>
        <a:srgbClr val="292929"/>
      </a:dk1>
      <a:lt1>
        <a:sysClr val="window" lastClr="FFFFFF"/>
      </a:lt1>
      <a:dk2>
        <a:srgbClr val="2A3644"/>
      </a:dk2>
      <a:lt2>
        <a:srgbClr val="E7E6E6"/>
      </a:lt2>
      <a:accent1>
        <a:srgbClr val="013D6B"/>
      </a:accent1>
      <a:accent2>
        <a:srgbClr val="BD0C26"/>
      </a:accent2>
      <a:accent3>
        <a:srgbClr val="A5A5A5"/>
      </a:accent3>
      <a:accent4>
        <a:srgbClr val="F9B820"/>
      </a:accent4>
      <a:accent5>
        <a:srgbClr val="8F2F86"/>
      </a:accent5>
      <a:accent6>
        <a:srgbClr val="84B818"/>
      </a:accent6>
      <a:hlink>
        <a:srgbClr val="0563C1"/>
      </a:hlink>
      <a:folHlink>
        <a:srgbClr val="F17527"/>
      </a:folHlink>
    </a:clrScheme>
    <a:fontScheme name="Active Navigation 2015-16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 Navigation 2015-16 Office Theme" id="{4653B995-F766-4316-B24F-2BC2FE7DD957}" vid="{79FED292-86BE-47BC-9371-92848D3A617F}"/>
    </a:ext>
  </a:extLst>
</a:theme>
</file>

<file path=ppt/theme/theme2.xml><?xml version="1.0" encoding="utf-8"?>
<a:theme xmlns:a="http://schemas.openxmlformats.org/drawingml/2006/main" name="AN Admin">
  <a:themeElements>
    <a:clrScheme name="Active Navigation 2015-16">
      <a:dk1>
        <a:srgbClr val="292929"/>
      </a:dk1>
      <a:lt1>
        <a:sysClr val="window" lastClr="FFFFFF"/>
      </a:lt1>
      <a:dk2>
        <a:srgbClr val="2A3644"/>
      </a:dk2>
      <a:lt2>
        <a:srgbClr val="E7E6E6"/>
      </a:lt2>
      <a:accent1>
        <a:srgbClr val="013D6B"/>
      </a:accent1>
      <a:accent2>
        <a:srgbClr val="BD0C26"/>
      </a:accent2>
      <a:accent3>
        <a:srgbClr val="A5A5A5"/>
      </a:accent3>
      <a:accent4>
        <a:srgbClr val="F9B820"/>
      </a:accent4>
      <a:accent5>
        <a:srgbClr val="8F2F86"/>
      </a:accent5>
      <a:accent6>
        <a:srgbClr val="84B818"/>
      </a:accent6>
      <a:hlink>
        <a:srgbClr val="0563C1"/>
      </a:hlink>
      <a:folHlink>
        <a:srgbClr val="F17527"/>
      </a:folHlink>
    </a:clrScheme>
    <a:fontScheme name="Active Navigation 2013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ive Navigation 2013 New" id="{8EE7D35F-0C4F-4397-AB02-49C9C6581839}" vid="{4CEB5CC6-8FB8-4E59-B328-A5BFF61F6D7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1077</Words>
  <Application>Microsoft Office PowerPoint</Application>
  <PresentationFormat>Widescreen</PresentationFormat>
  <Paragraphs>158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UI</vt:lpstr>
      <vt:lpstr>Active Navigation 2015-16 Office Theme</vt:lpstr>
      <vt:lpstr>AN Admin</vt:lpstr>
      <vt:lpstr>Active Navigation Administrator Starter</vt:lpstr>
      <vt:lpstr>Process and Role Overview</vt:lpstr>
      <vt:lpstr>Discovering Files (Skim)</vt:lpstr>
      <vt:lpstr>IN1 Index (Skim) Content</vt:lpstr>
      <vt:lpstr>IN1 Monitor Progress</vt:lpstr>
      <vt:lpstr>Analyzing Duplicate Files</vt:lpstr>
      <vt:lpstr>IN2 Confirm/Set Duplicate Analysis Filters</vt:lpstr>
      <vt:lpstr>IN2 Index Duplicate Analysis</vt:lpstr>
      <vt:lpstr>Analyzing Text Contents of Files</vt:lpstr>
      <vt:lpstr>IN3 Index Analysis</vt:lpstr>
      <vt:lpstr>IN3 Monitor Progress</vt:lpstr>
      <vt:lpstr>Managing Indexes</vt:lpstr>
      <vt:lpstr>IN4 Terminology</vt:lpstr>
      <vt:lpstr>IN4 Key Concepts</vt:lpstr>
      <vt:lpstr>IN4 Index Configurations</vt:lpstr>
      <vt:lpstr>IN4 Create Multiple Indexes</vt:lpstr>
      <vt:lpstr>IN4 Filter Index Overview</vt:lpstr>
      <vt:lpstr>IN4 Edit Multiple Indexes</vt:lpstr>
      <vt:lpstr>IN4 Simple Index Troubleshooting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Navigation Administrator Starter</dc:title>
  <dc:creator>Rich Hale</dc:creator>
  <cp:lastModifiedBy>Rich Hale</cp:lastModifiedBy>
  <cp:revision>2</cp:revision>
  <dcterms:created xsi:type="dcterms:W3CDTF">2017-08-21T20:58:06Z</dcterms:created>
  <dcterms:modified xsi:type="dcterms:W3CDTF">2017-08-21T20:58:07Z</dcterms:modified>
</cp:coreProperties>
</file>